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62" r:id="rId7"/>
    <p:sldId id="271" r:id="rId8"/>
    <p:sldId id="263" r:id="rId9"/>
    <p:sldId id="264" r:id="rId10"/>
    <p:sldId id="261" r:id="rId11"/>
    <p:sldId id="269"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9F1D0-ED78-4172-B93A-6797B837990A}" v="31" dt="2024-08-25T18:03:14.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63" d="100"/>
          <a:sy n="63" d="100"/>
        </p:scale>
        <p:origin x="7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2.621"/>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37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58.71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39.358"/>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0.504"/>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17:19:43.319"/>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8.svg"/><Relationship Id="rId7" Type="http://schemas.openxmlformats.org/officeDocument/2006/relationships/customXml" Target="../ink/ink3.xml"/><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200.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8.svg"/><Relationship Id="rId7"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23.png"/><Relationship Id="rId5" Type="http://schemas.openxmlformats.org/officeDocument/2006/relationships/image" Target="../media/image200.png"/><Relationship Id="rId10" Type="http://schemas.openxmlformats.org/officeDocument/2006/relationships/customXml" Target="../ink/ink12.xml"/><Relationship Id="rId4" Type="http://schemas.openxmlformats.org/officeDocument/2006/relationships/customXml" Target="../ink/ink7.xml"/><Relationship Id="rId9" Type="http://schemas.openxmlformats.org/officeDocument/2006/relationships/customXml" Target="../ink/ink11.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4" name="TextBox 3">
            <a:extLst>
              <a:ext uri="{FF2B5EF4-FFF2-40B4-BE49-F238E27FC236}">
                <a16:creationId xmlns:a16="http://schemas.microsoft.com/office/drawing/2014/main" id="{1E22A9F7-C826-1588-FB93-6AB0A250FEE9}"/>
              </a:ext>
            </a:extLst>
          </p:cNvPr>
          <p:cNvSpPr txBox="1"/>
          <p:nvPr/>
        </p:nvSpPr>
        <p:spPr>
          <a:xfrm>
            <a:off x="4155440" y="303040"/>
            <a:ext cx="4368800" cy="523220"/>
          </a:xfrm>
          <a:prstGeom prst="rect">
            <a:avLst/>
          </a:prstGeom>
          <a:noFill/>
        </p:spPr>
        <p:txBody>
          <a:bodyPr wrap="square" rtlCol="0">
            <a:spAutoFit/>
          </a:bodyPr>
          <a:lstStyle/>
          <a:p>
            <a:r>
              <a:rPr lang="en-IN" sz="2800" b="1" dirty="0">
                <a:solidFill>
                  <a:schemeClr val="bg1"/>
                </a:solidFill>
              </a:rPr>
              <a:t>AIRPORT MICROSERVICES</a:t>
            </a:r>
          </a:p>
        </p:txBody>
      </p:sp>
      <p:pic>
        <p:nvPicPr>
          <p:cNvPr id="3" name="Picture 2" descr="A screenshot of a computer&#10;&#10;Description automatically generated">
            <a:extLst>
              <a:ext uri="{FF2B5EF4-FFF2-40B4-BE49-F238E27FC236}">
                <a16:creationId xmlns:a16="http://schemas.microsoft.com/office/drawing/2014/main" id="{C53AA155-5B26-99F3-FD17-5E3A0CB16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2" y="1447800"/>
            <a:ext cx="6276621" cy="3530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CD63107-5AA2-FACB-2D9D-5CAEAF9E4B6C}"/>
              </a:ext>
            </a:extLst>
          </p:cNvPr>
          <p:cNvPicPr>
            <a:picLocks noChangeAspect="1"/>
          </p:cNvPicPr>
          <p:nvPr/>
        </p:nvPicPr>
        <p:blipFill rotWithShape="1">
          <a:blip r:embed="rId5">
            <a:extLst>
              <a:ext uri="{28A0092B-C50C-407E-A947-70E740481C1C}">
                <a14:useLocalDpi xmlns:a14="http://schemas.microsoft.com/office/drawing/2010/main" val="0"/>
              </a:ext>
            </a:extLst>
          </a:blip>
          <a:srcRect l="33286"/>
          <a:stretch/>
        </p:blipFill>
        <p:spPr>
          <a:xfrm>
            <a:off x="6521873" y="1070033"/>
            <a:ext cx="5390727" cy="4545205"/>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293F1084-D305-E109-3B60-585FB8DE950E}"/>
              </a:ext>
            </a:extLst>
          </p:cNvPr>
          <p:cNvSpPr txBox="1"/>
          <p:nvPr/>
        </p:nvSpPr>
        <p:spPr>
          <a:xfrm>
            <a:off x="4358639" y="272306"/>
            <a:ext cx="4776893" cy="523220"/>
          </a:xfrm>
          <a:prstGeom prst="rect">
            <a:avLst/>
          </a:prstGeom>
          <a:noFill/>
        </p:spPr>
        <p:txBody>
          <a:bodyPr wrap="square" rtlCol="0">
            <a:spAutoFit/>
          </a:bodyPr>
          <a:lstStyle/>
          <a:p>
            <a:r>
              <a:rPr lang="en-IN" sz="2800" b="1" dirty="0"/>
              <a:t>PASSENGER MICROSERVICES</a:t>
            </a:r>
          </a:p>
        </p:txBody>
      </p:sp>
      <p:pic>
        <p:nvPicPr>
          <p:cNvPr id="5" name="Picture 4" descr="A screenshot of a computer&#10;&#10;Description automatically generated">
            <a:extLst>
              <a:ext uri="{FF2B5EF4-FFF2-40B4-BE49-F238E27FC236}">
                <a16:creationId xmlns:a16="http://schemas.microsoft.com/office/drawing/2014/main" id="{393E84BC-3C98-D9A9-55B5-D004752B3B99}"/>
              </a:ext>
            </a:extLst>
          </p:cNvPr>
          <p:cNvPicPr>
            <a:picLocks noChangeAspect="1"/>
          </p:cNvPicPr>
          <p:nvPr/>
        </p:nvPicPr>
        <p:blipFill rotWithShape="1">
          <a:blip r:embed="rId4">
            <a:extLst>
              <a:ext uri="{28A0092B-C50C-407E-A947-70E740481C1C}">
                <a14:useLocalDpi xmlns:a14="http://schemas.microsoft.com/office/drawing/2010/main" val="0"/>
              </a:ext>
            </a:extLst>
          </a:blip>
          <a:srcRect b="6714"/>
          <a:stretch/>
        </p:blipFill>
        <p:spPr>
          <a:xfrm>
            <a:off x="106490" y="1346200"/>
            <a:ext cx="5557709" cy="4018279"/>
          </a:xfrm>
          <a:prstGeom prst="rect">
            <a:avLst/>
          </a:prstGeom>
        </p:spPr>
      </p:pic>
      <p:pic>
        <p:nvPicPr>
          <p:cNvPr id="8" name="Picture 7" descr="A computer screen shot of a program&#10;&#10;Description automatically generated">
            <a:extLst>
              <a:ext uri="{FF2B5EF4-FFF2-40B4-BE49-F238E27FC236}">
                <a16:creationId xmlns:a16="http://schemas.microsoft.com/office/drawing/2014/main" id="{A69B62A4-7DD4-10CB-38F0-6F691D2A9E7C}"/>
              </a:ext>
            </a:extLst>
          </p:cNvPr>
          <p:cNvPicPr>
            <a:picLocks noChangeAspect="1"/>
          </p:cNvPicPr>
          <p:nvPr/>
        </p:nvPicPr>
        <p:blipFill rotWithShape="1">
          <a:blip r:embed="rId5">
            <a:extLst>
              <a:ext uri="{28A0092B-C50C-407E-A947-70E740481C1C}">
                <a14:useLocalDpi xmlns:a14="http://schemas.microsoft.com/office/drawing/2010/main" val="0"/>
              </a:ext>
            </a:extLst>
          </a:blip>
          <a:srcRect b="6715"/>
          <a:stretch/>
        </p:blipFill>
        <p:spPr>
          <a:xfrm>
            <a:off x="5763734" y="1346200"/>
            <a:ext cx="6321776" cy="4018279"/>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8DFE35D-D13F-A76D-C506-B6677DC3D16F}"/>
              </a:ext>
            </a:extLst>
          </p:cNvPr>
          <p:cNvSpPr txBox="1"/>
          <p:nvPr/>
        </p:nvSpPr>
        <p:spPr>
          <a:xfrm>
            <a:off x="680720" y="2052319"/>
            <a:ext cx="10830560" cy="4955203"/>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solidFill>
                  <a:schemeClr val="bg1"/>
                </a:solidFill>
              </a:rPr>
              <a:t>Comprehensive Backend Solution:</a:t>
            </a:r>
            <a:r>
              <a:rPr lang="en-US" sz="2400" dirty="0">
                <a:solidFill>
                  <a:schemeClr val="bg1"/>
                </a:solidFill>
              </a:rPr>
              <a:t> Developed a robust Spring Boot-based backend system for air transport management, featuring complete CRUD operations for planes, airports, bookings, and user authentication.</a:t>
            </a:r>
            <a:br>
              <a:rPr lang="en-US" sz="2400" dirty="0">
                <a:solidFill>
                  <a:schemeClr val="bg1"/>
                </a:solidFill>
              </a:rPr>
            </a:br>
            <a:endParaRPr lang="en-US" sz="2400" dirty="0">
              <a:solidFill>
                <a:schemeClr val="bg1"/>
              </a:solidFill>
            </a:endParaRPr>
          </a:p>
          <a:p>
            <a:pPr marL="342900" indent="-342900">
              <a:buFont typeface="Courier New" panose="02070309020205020404" pitchFamily="49" charset="0"/>
              <a:buChar char="o"/>
            </a:pPr>
            <a:r>
              <a:rPr lang="en-US" sz="2400" b="1" dirty="0">
                <a:solidFill>
                  <a:schemeClr val="bg1"/>
                </a:solidFill>
              </a:rPr>
              <a:t>Effective Technology Integration:</a:t>
            </a:r>
            <a:r>
              <a:rPr lang="en-US" sz="2400" dirty="0">
                <a:solidFill>
                  <a:schemeClr val="bg1"/>
                </a:solidFill>
              </a:rPr>
              <a:t> Successfully implemented and demonstrated proficiency in Spring Boot, Hibernate, REST API, JPA, and Maven, showcasing practical application of these technologies in a real-world project.</a:t>
            </a:r>
            <a:br>
              <a:rPr lang="en-US" sz="2400" dirty="0">
                <a:solidFill>
                  <a:schemeClr val="bg1"/>
                </a:solidFill>
              </a:rPr>
            </a:br>
            <a:endParaRPr lang="en-US" sz="2400" dirty="0">
              <a:solidFill>
                <a:schemeClr val="bg1"/>
              </a:solidFill>
            </a:endParaRPr>
          </a:p>
          <a:p>
            <a:pPr marL="342900" indent="-342900">
              <a:buFont typeface="Courier New" panose="02070309020205020404" pitchFamily="49" charset="0"/>
              <a:buChar char="o"/>
            </a:pPr>
            <a:r>
              <a:rPr lang="en-US" sz="2400" b="1" dirty="0">
                <a:solidFill>
                  <a:schemeClr val="bg1"/>
                </a:solidFill>
              </a:rPr>
              <a:t>Microservices Architecture:</a:t>
            </a:r>
            <a:r>
              <a:rPr lang="en-US" sz="2400" dirty="0">
                <a:solidFill>
                  <a:schemeClr val="bg1"/>
                </a:solidFill>
              </a:rPr>
              <a:t> Designed and implemented multiple microservices (login, booking, plane, and airport services) with specific functionalities, effectively integrating them to create a scalable and maintainable air transport management system.</a:t>
            </a:r>
          </a:p>
          <a:p>
            <a:endParaRPr lang="en-IN" sz="2800"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6392986" cy="369326"/>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Selva Krishnan</a:t>
            </a:r>
            <a:endParaRPr lang="en-GB"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6677466" cy="369326"/>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Fresher</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6677466"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dirty="0">
                <a:effectLst/>
                <a:latin typeface="Neue Machina" panose="00000500000000000000" pitchFamily="50" charset="0"/>
                <a:ea typeface="Calibri" panose="020F0502020204030204" pitchFamily="34" charset="0"/>
              </a:rPr>
              <a:t>B-TECH</a:t>
            </a:r>
            <a:r>
              <a:rPr lang="en-IN" sz="1800" b="1" dirty="0">
                <a:effectLst/>
                <a:latin typeface="Neue Machina" panose="00000500000000000000" pitchFamily="50" charset="0"/>
                <a:ea typeface="Calibri" panose="020F0502020204030204" pitchFamily="34" charset="0"/>
              </a:rPr>
              <a:t> </a:t>
            </a:r>
            <a:r>
              <a:rPr lang="en-US" b="0" i="0" dirty="0">
                <a:solidFill>
                  <a:srgbClr val="001E2E"/>
                </a:solidFill>
                <a:effectLst/>
                <a:highlight>
                  <a:srgbClr val="FFFFFF"/>
                </a:highlight>
                <a:latin typeface="Google Sans"/>
              </a:rPr>
              <a:t>CSE with a specialization in Information Security </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6555546"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latin typeface="Neue Machina" panose="00000500000000000000" pitchFamily="50" charset="0"/>
                <a:ea typeface="Calibri" panose="020F0502020204030204" pitchFamily="34" charset="0"/>
              </a:rPr>
              <a:t>Developed</a:t>
            </a:r>
            <a:r>
              <a:rPr lang="en-US" b="1" dirty="0">
                <a:latin typeface="Neue Machina" panose="00000500000000000000" pitchFamily="50" charset="0"/>
                <a:ea typeface="Calibri" panose="020F0502020204030204" pitchFamily="34" charset="0"/>
              </a:rPr>
              <a:t> </a:t>
            </a:r>
            <a:r>
              <a:rPr lang="en-US" dirty="0"/>
              <a:t>a strong interest in programming, possessing training knowledge in backend development, Has hands-on experience in building and testing scalable applications, as well as an interest in the current trending field of Generative AI.</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35C32AB-9353-687F-B713-AB6FFACECF29}"/>
              </a:ext>
            </a:extLst>
          </p:cNvPr>
          <p:cNvSpPr txBox="1"/>
          <p:nvPr/>
        </p:nvSpPr>
        <p:spPr>
          <a:xfrm>
            <a:off x="548640" y="1530627"/>
            <a:ext cx="6819174" cy="5632311"/>
          </a:xfrm>
          <a:prstGeom prst="rect">
            <a:avLst/>
          </a:prstGeom>
          <a:noFill/>
        </p:spPr>
        <p:txBody>
          <a:bodyPr wrap="square" rtlCol="0">
            <a:spAutoFit/>
          </a:bodyPr>
          <a:lstStyle/>
          <a:p>
            <a:pPr marL="285750" indent="-285750">
              <a:buFont typeface="Wingdings" panose="05000000000000000000" pitchFamily="2" charset="2"/>
              <a:buChar char="v"/>
            </a:pPr>
            <a:r>
              <a:rPr lang="en-US" dirty="0"/>
              <a:t>Technical Skill Development in Java, Spring Boot, JUnit testing, layered architecture, and microservices, building a strong foundation in backend development.</a:t>
            </a:r>
            <a:br>
              <a:rPr lang="en-US" dirty="0"/>
            </a:br>
            <a:endParaRPr lang="en-US" dirty="0"/>
          </a:p>
          <a:p>
            <a:pPr marL="285750" indent="-285750">
              <a:buFont typeface="Wingdings" panose="05000000000000000000" pitchFamily="2" charset="2"/>
              <a:buChar char="v"/>
            </a:pPr>
            <a:r>
              <a:rPr lang="en-US" dirty="0"/>
              <a:t> Gained hands-on experience in developing industry-relevant projects, applying theoretical knowledge to practical scenarios.</a:t>
            </a:r>
            <a:br>
              <a:rPr lang="en-US" dirty="0"/>
            </a:br>
            <a:endParaRPr lang="en-US" dirty="0"/>
          </a:p>
          <a:p>
            <a:pPr marL="285750" indent="-285750">
              <a:buFont typeface="Wingdings" panose="05000000000000000000" pitchFamily="2" charset="2"/>
              <a:buChar char="v"/>
            </a:pPr>
            <a:r>
              <a:rPr lang="en-US" dirty="0"/>
              <a:t> Enhanced teamwork and technical communication skills through group projects, code reviews, and presentations.</a:t>
            </a:r>
            <a:br>
              <a:rPr lang="en-US" dirty="0"/>
            </a:br>
            <a:endParaRPr lang="en-US" dirty="0"/>
          </a:p>
          <a:p>
            <a:pPr marL="285750" indent="-285750">
              <a:buFont typeface="Wingdings" panose="05000000000000000000" pitchFamily="2" charset="2"/>
              <a:buChar char="v"/>
            </a:pPr>
            <a:r>
              <a:rPr lang="en-US" dirty="0"/>
              <a:t> Acquired practical experience in Agile development, including Scrum practices and project management tools.</a:t>
            </a:r>
            <a:br>
              <a:rPr lang="en-US" dirty="0"/>
            </a:br>
            <a:endParaRPr lang="en-US" dirty="0"/>
          </a:p>
          <a:p>
            <a:pPr marL="285750" indent="-285750">
              <a:buFont typeface="Wingdings" panose="05000000000000000000" pitchFamily="2" charset="2"/>
              <a:buChar char="v"/>
            </a:pPr>
            <a:r>
              <a:rPr lang="en-US" dirty="0"/>
              <a:t> Developed advanced analytical skills and debugging techniques for complex software systems.</a:t>
            </a:r>
            <a:br>
              <a:rPr lang="en-US" dirty="0"/>
            </a:br>
            <a:endParaRPr lang="en-US" dirty="0"/>
          </a:p>
          <a:p>
            <a:pPr marL="285750" indent="-285750">
              <a:buFont typeface="Wingdings" panose="05000000000000000000" pitchFamily="2" charset="2"/>
              <a:buChar char="v"/>
            </a:pPr>
            <a:r>
              <a:rPr lang="en-US" dirty="0"/>
              <a:t> Cultivated a continuous learning attitude, resilience, and awareness of industry trends essential for long-term career success.</a:t>
            </a:r>
          </a:p>
          <a:p>
            <a:br>
              <a:rPr lang="en-US" b="0" i="0" dirty="0">
                <a:solidFill>
                  <a:srgbClr val="29261B"/>
                </a:solidFill>
                <a:effectLst/>
                <a:highlight>
                  <a:srgbClr val="F0EEE5"/>
                </a:highlight>
                <a:latin typeface="__styreneB_5d855b"/>
              </a:rPr>
            </a:br>
            <a:endParaRPr lang="en-IN" b="1" dirty="0"/>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B8536F5-24EF-3081-DFB6-6BF94F7F20F9}"/>
              </a:ext>
            </a:extLst>
          </p:cNvPr>
          <p:cNvSpPr txBox="1"/>
          <p:nvPr/>
        </p:nvSpPr>
        <p:spPr>
          <a:xfrm>
            <a:off x="323850" y="1433543"/>
            <a:ext cx="7253817" cy="5016758"/>
          </a:xfrm>
          <a:prstGeom prst="rect">
            <a:avLst/>
          </a:prstGeom>
          <a:noFill/>
        </p:spPr>
        <p:txBody>
          <a:bodyPr wrap="square" rtlCol="0">
            <a:spAutoFit/>
          </a:bodyPr>
          <a:lstStyle/>
          <a:p>
            <a:r>
              <a:rPr lang="en-US" sz="1600" dirty="0"/>
              <a:t>The air transport industry requires an efficient, scalable, and robust software solution to manage its complex operations. Currently, administrators face challenges in effectively handling airport details, plane information, and passenger bookings in a unified system. There is a need for a comprehensive platform that can:</a:t>
            </a:r>
            <a:br>
              <a:rPr lang="en-US" sz="1600" dirty="0"/>
            </a:br>
            <a:endParaRPr lang="en-US" sz="1600" dirty="0"/>
          </a:p>
          <a:p>
            <a:pPr>
              <a:buFont typeface="+mj-lt"/>
              <a:buAutoNum type="arabicPeriod"/>
            </a:pPr>
            <a:r>
              <a:rPr lang="en-US" sz="1600" dirty="0"/>
              <a:t>Streamline the management of airports, planes, and bookings through a user-friendly interface.</a:t>
            </a:r>
          </a:p>
          <a:p>
            <a:pPr>
              <a:buFont typeface="+mj-lt"/>
              <a:buAutoNum type="arabicPeriod"/>
            </a:pPr>
            <a:r>
              <a:rPr lang="en-US" sz="1600" dirty="0"/>
              <a:t>Ensure secure access with proper authentication mechanisms.</a:t>
            </a:r>
          </a:p>
          <a:p>
            <a:pPr>
              <a:buFont typeface="+mj-lt"/>
              <a:buAutoNum type="arabicPeriod"/>
            </a:pPr>
            <a:r>
              <a:rPr lang="en-US" sz="1600" dirty="0"/>
              <a:t>Provide scalability and maintainability through a microservices architecture.</a:t>
            </a:r>
          </a:p>
          <a:p>
            <a:pPr>
              <a:buFont typeface="+mj-lt"/>
              <a:buAutoNum type="arabicPeriod"/>
            </a:pPr>
            <a:r>
              <a:rPr lang="en-US" sz="1600" dirty="0"/>
              <a:t>Offer real-time data management and retrieval capabilities.</a:t>
            </a:r>
          </a:p>
          <a:p>
            <a:pPr>
              <a:buFont typeface="+mj-lt"/>
              <a:buAutoNum type="arabicPeriod"/>
            </a:pPr>
            <a:r>
              <a:rPr lang="en-US" sz="1600" dirty="0"/>
              <a:t>Implement comprehensive CRUD (Create, Read, Update, Delete) operations for all key entities.</a:t>
            </a:r>
          </a:p>
          <a:p>
            <a:pPr>
              <a:buFont typeface="+mj-lt"/>
              <a:buAutoNum type="arabicPeriod"/>
            </a:pPr>
            <a:r>
              <a:rPr lang="en-US" sz="1600" dirty="0"/>
              <a:t>Integrate advanced search functionalities to quickly access and analyze data.</a:t>
            </a:r>
            <a:br>
              <a:rPr lang="en-US" sz="1600" dirty="0"/>
            </a:br>
            <a:endParaRPr lang="en-US" sz="1600" dirty="0"/>
          </a:p>
          <a:p>
            <a:r>
              <a:rPr lang="en-US" sz="1600" dirty="0"/>
              <a:t>To address these challenges, a Spring Boot-based backend solution with microservices architecture is proposed. This system will consist of five key microservices: Login, Admin, Plane, Airport, and Booking applications. By leveraging Spring Boot, Spring Cloud, and AWS technologies, the solution aims to create a robust, efficient, and scalable Air Transport System that meets the complex demands of modern air transport management.</a:t>
            </a:r>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004CF99-D973-1E5A-9DD0-4F7DCE6AD77B}"/>
              </a:ext>
            </a:extLst>
          </p:cNvPr>
          <p:cNvSpPr txBox="1"/>
          <p:nvPr/>
        </p:nvSpPr>
        <p:spPr>
          <a:xfrm>
            <a:off x="558800" y="902226"/>
            <a:ext cx="5313680" cy="369332"/>
          </a:xfrm>
          <a:prstGeom prst="rect">
            <a:avLst/>
          </a:prstGeom>
          <a:noFill/>
        </p:spPr>
        <p:txBody>
          <a:bodyPr wrap="square" rtlCol="0">
            <a:spAutoFit/>
          </a:bodyPr>
          <a:lstStyle/>
          <a:p>
            <a:r>
              <a:rPr lang="en-IN" b="1" dirty="0">
                <a:solidFill>
                  <a:schemeClr val="bg1"/>
                </a:solidFill>
              </a:rPr>
              <a:t>EUREKA</a:t>
            </a:r>
          </a:p>
        </p:txBody>
      </p:sp>
      <p:pic>
        <p:nvPicPr>
          <p:cNvPr id="8" name="Picture 7" descr="A screenshot of a computer&#10;&#10;Description automatically generated">
            <a:extLst>
              <a:ext uri="{FF2B5EF4-FFF2-40B4-BE49-F238E27FC236}">
                <a16:creationId xmlns:a16="http://schemas.microsoft.com/office/drawing/2014/main" id="{63884779-989A-9ECB-2C49-CD8EAE996A4A}"/>
              </a:ext>
            </a:extLst>
          </p:cNvPr>
          <p:cNvPicPr>
            <a:picLocks noChangeAspect="1"/>
          </p:cNvPicPr>
          <p:nvPr/>
        </p:nvPicPr>
        <p:blipFill rotWithShape="1">
          <a:blip r:embed="rId4">
            <a:extLst>
              <a:ext uri="{28A0092B-C50C-407E-A947-70E740481C1C}">
                <a14:useLocalDpi xmlns:a14="http://schemas.microsoft.com/office/drawing/2010/main" val="0"/>
              </a:ext>
            </a:extLst>
          </a:blip>
          <a:srcRect l="250" t="17613" r="-250" b="37067"/>
          <a:stretch/>
        </p:blipFill>
        <p:spPr>
          <a:xfrm>
            <a:off x="268782" y="1983876"/>
            <a:ext cx="6287577" cy="360411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91B9603-6944-2768-A71A-F95F84456BC1}"/>
              </a:ext>
            </a:extLst>
          </p:cNvPr>
          <p:cNvPicPr>
            <a:picLocks noChangeAspect="1"/>
          </p:cNvPicPr>
          <p:nvPr/>
        </p:nvPicPr>
        <p:blipFill rotWithShape="1">
          <a:blip r:embed="rId5">
            <a:extLst>
              <a:ext uri="{28A0092B-C50C-407E-A947-70E740481C1C}">
                <a14:useLocalDpi xmlns:a14="http://schemas.microsoft.com/office/drawing/2010/main" val="0"/>
              </a:ext>
            </a:extLst>
          </a:blip>
          <a:srcRect l="33889" t="6543" r="973" b="18197"/>
          <a:stretch/>
        </p:blipFill>
        <p:spPr>
          <a:xfrm>
            <a:off x="6629400" y="1983876"/>
            <a:ext cx="5344618" cy="3714188"/>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Project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62890" y="1333665"/>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8107F31-A1AB-CB9D-9255-CFC9152045A8}"/>
              </a:ext>
            </a:extLst>
          </p:cNvPr>
          <p:cNvSpPr txBox="1"/>
          <p:nvPr/>
        </p:nvSpPr>
        <p:spPr>
          <a:xfrm>
            <a:off x="7081520" y="914000"/>
            <a:ext cx="4368800" cy="523220"/>
          </a:xfrm>
          <a:prstGeom prst="rect">
            <a:avLst/>
          </a:prstGeom>
          <a:noFill/>
        </p:spPr>
        <p:txBody>
          <a:bodyPr wrap="square" rtlCol="0">
            <a:spAutoFit/>
          </a:bodyPr>
          <a:lstStyle/>
          <a:p>
            <a:r>
              <a:rPr lang="en-IN" sz="2800" b="1" dirty="0">
                <a:solidFill>
                  <a:schemeClr val="bg1"/>
                </a:solidFill>
              </a:rPr>
              <a:t>LOGIN 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21" name="Picture 20" descr="A screenshot of a computer&#10;&#10;Description automatically generated">
            <a:extLst>
              <a:ext uri="{FF2B5EF4-FFF2-40B4-BE49-F238E27FC236}">
                <a16:creationId xmlns:a16="http://schemas.microsoft.com/office/drawing/2014/main" id="{2922D88D-479C-8AE0-8B39-05B7C5B4AE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2890" y="2042360"/>
            <a:ext cx="6001014" cy="329164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37815F73-9FC4-A663-9F6A-AA2A0AE33A70}"/>
              </a:ext>
            </a:extLst>
          </p:cNvPr>
          <p:cNvPicPr>
            <a:picLocks noChangeAspect="1"/>
          </p:cNvPicPr>
          <p:nvPr/>
        </p:nvPicPr>
        <p:blipFill rotWithShape="1">
          <a:blip r:embed="rId12">
            <a:extLst>
              <a:ext uri="{28A0092B-C50C-407E-A947-70E740481C1C}">
                <a14:useLocalDpi xmlns:a14="http://schemas.microsoft.com/office/drawing/2010/main" val="0"/>
              </a:ext>
            </a:extLst>
          </a:blip>
          <a:srcRect l="34429"/>
          <a:stretch/>
        </p:blipFill>
        <p:spPr>
          <a:xfrm>
            <a:off x="6421118" y="1688012"/>
            <a:ext cx="5613668" cy="4815640"/>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Project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262890" y="1333665"/>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8107F31-A1AB-CB9D-9255-CFC9152045A8}"/>
              </a:ext>
            </a:extLst>
          </p:cNvPr>
          <p:cNvSpPr txBox="1"/>
          <p:nvPr/>
        </p:nvSpPr>
        <p:spPr>
          <a:xfrm>
            <a:off x="7081520" y="914000"/>
            <a:ext cx="4368800" cy="523220"/>
          </a:xfrm>
          <a:prstGeom prst="rect">
            <a:avLst/>
          </a:prstGeom>
          <a:noFill/>
        </p:spPr>
        <p:txBody>
          <a:bodyPr wrap="square" rtlCol="0">
            <a:spAutoFit/>
          </a:bodyPr>
          <a:lstStyle/>
          <a:p>
            <a:r>
              <a:rPr lang="en-IN" sz="2800" b="1" dirty="0">
                <a:solidFill>
                  <a:schemeClr val="bg1"/>
                </a:solidFill>
              </a:rPr>
              <a:t>LOGIN MICROSERVICES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1DF3CE-CDCB-C4F5-92D5-37460735BAED}"/>
                  </a:ext>
                </a:extLst>
              </p14:cNvPr>
              <p14:cNvContentPartPr/>
              <p14:nvPr/>
            </p14:nvContentPartPr>
            <p14:xfrm>
              <a:off x="3474440" y="2530040"/>
              <a:ext cx="360" cy="360"/>
            </p14:xfrm>
          </p:contentPart>
        </mc:Choice>
        <mc:Fallback xmlns="">
          <p:pic>
            <p:nvPicPr>
              <p:cNvPr id="6" name="Ink 5">
                <a:extLst>
                  <a:ext uri="{FF2B5EF4-FFF2-40B4-BE49-F238E27FC236}">
                    <a16:creationId xmlns:a16="http://schemas.microsoft.com/office/drawing/2014/main" id="{8E1DF3CE-CDCB-C4F5-92D5-37460735BAED}"/>
                  </a:ext>
                </a:extLst>
              </p:cNvPr>
              <p:cNvPicPr/>
              <p:nvPr/>
            </p:nvPicPr>
            <p:blipFill>
              <a:blip r:embed="rId5"/>
              <a:stretch>
                <a:fillRect/>
              </a:stretch>
            </p:blipFill>
            <p:spPr>
              <a:xfrm>
                <a:off x="3468320" y="2523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5F77CEC-0983-2A5B-9EAA-9A257A9E62FF}"/>
                  </a:ext>
                </a:extLst>
              </p14:cNvPr>
              <p14:cNvContentPartPr/>
              <p14:nvPr/>
            </p14:nvContentPartPr>
            <p14:xfrm>
              <a:off x="7487720" y="1249520"/>
              <a:ext cx="360" cy="360"/>
            </p14:xfrm>
          </p:contentPart>
        </mc:Choice>
        <mc:Fallback xmlns="">
          <p:pic>
            <p:nvPicPr>
              <p:cNvPr id="7" name="Ink 6">
                <a:extLst>
                  <a:ext uri="{FF2B5EF4-FFF2-40B4-BE49-F238E27FC236}">
                    <a16:creationId xmlns:a16="http://schemas.microsoft.com/office/drawing/2014/main" id="{15F77CEC-0983-2A5B-9EAA-9A257A9E62FF}"/>
                  </a:ext>
                </a:extLst>
              </p:cNvPr>
              <p:cNvPicPr/>
              <p:nvPr/>
            </p:nvPicPr>
            <p:blipFill>
              <a:blip r:embed="rId5"/>
              <a:stretch>
                <a:fillRect/>
              </a:stretch>
            </p:blipFill>
            <p:spPr>
              <a:xfrm>
                <a:off x="7481600" y="12434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456896-E432-2C77-0240-FB5AF9BA3A71}"/>
                  </a:ext>
                </a:extLst>
              </p14:cNvPr>
              <p14:cNvContentPartPr/>
              <p14:nvPr/>
            </p14:nvContentPartPr>
            <p14:xfrm>
              <a:off x="7426880" y="1188320"/>
              <a:ext cx="360" cy="360"/>
            </p14:xfrm>
          </p:contentPart>
        </mc:Choice>
        <mc:Fallback xmlns="">
          <p:pic>
            <p:nvPicPr>
              <p:cNvPr id="8" name="Ink 7">
                <a:extLst>
                  <a:ext uri="{FF2B5EF4-FFF2-40B4-BE49-F238E27FC236}">
                    <a16:creationId xmlns:a16="http://schemas.microsoft.com/office/drawing/2014/main" id="{2E456896-E432-2C77-0240-FB5AF9BA3A71}"/>
                  </a:ext>
                </a:extLst>
              </p:cNvPr>
              <p:cNvPicPr/>
              <p:nvPr/>
            </p:nvPicPr>
            <p:blipFill>
              <a:blip r:embed="rId5"/>
              <a:stretch>
                <a:fillRect/>
              </a:stretch>
            </p:blipFill>
            <p:spPr>
              <a:xfrm>
                <a:off x="7420760" y="11822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73262C8-1DDB-B807-3258-3C69F969B739}"/>
                  </a:ext>
                </a:extLst>
              </p14:cNvPr>
              <p14:cNvContentPartPr/>
              <p14:nvPr/>
            </p14:nvContentPartPr>
            <p14:xfrm>
              <a:off x="-244360" y="914000"/>
              <a:ext cx="360" cy="360"/>
            </p14:xfrm>
          </p:contentPart>
        </mc:Choice>
        <mc:Fallback xmlns="">
          <p:pic>
            <p:nvPicPr>
              <p:cNvPr id="9" name="Ink 8">
                <a:extLst>
                  <a:ext uri="{FF2B5EF4-FFF2-40B4-BE49-F238E27FC236}">
                    <a16:creationId xmlns:a16="http://schemas.microsoft.com/office/drawing/2014/main" id="{473262C8-1DDB-B807-3258-3C69F969B739}"/>
                  </a:ext>
                </a:extLst>
              </p:cNvPr>
              <p:cNvPicPr/>
              <p:nvPr/>
            </p:nvPicPr>
            <p:blipFill>
              <a:blip r:embed="rId5"/>
              <a:stretch>
                <a:fillRect/>
              </a:stretch>
            </p:blipFill>
            <p:spPr>
              <a:xfrm>
                <a:off x="-250480" y="907880"/>
                <a:ext cx="12600" cy="12600"/>
              </a:xfrm>
              <a:prstGeom prst="rect">
                <a:avLst/>
              </a:prstGeom>
            </p:spPr>
          </p:pic>
        </mc:Fallback>
      </mc:AlternateContent>
      <p:grpSp>
        <p:nvGrpSpPr>
          <p:cNvPr id="13" name="Group 12">
            <a:extLst>
              <a:ext uri="{FF2B5EF4-FFF2-40B4-BE49-F238E27FC236}">
                <a16:creationId xmlns:a16="http://schemas.microsoft.com/office/drawing/2014/main" id="{446432BD-D264-FA63-4117-ECFD1DC67861}"/>
              </a:ext>
            </a:extLst>
          </p:cNvPr>
          <p:cNvGrpSpPr/>
          <p:nvPr/>
        </p:nvGrpSpPr>
        <p:grpSpPr>
          <a:xfrm>
            <a:off x="4988240" y="1127480"/>
            <a:ext cx="360" cy="360"/>
            <a:chOff x="4988240" y="1127480"/>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58A3B0-1491-BF71-AA3F-B6F8421F1454}"/>
                    </a:ext>
                  </a:extLst>
                </p14:cNvPr>
                <p14:cNvContentPartPr/>
                <p14:nvPr/>
              </p14:nvContentPartPr>
              <p14:xfrm>
                <a:off x="4988240" y="1127480"/>
                <a:ext cx="360" cy="360"/>
              </p14:xfrm>
            </p:contentPart>
          </mc:Choice>
          <mc:Fallback xmlns="">
            <p:pic>
              <p:nvPicPr>
                <p:cNvPr id="11" name="Ink 10">
                  <a:extLst>
                    <a:ext uri="{FF2B5EF4-FFF2-40B4-BE49-F238E27FC236}">
                      <a16:creationId xmlns:a16="http://schemas.microsoft.com/office/drawing/2014/main" id="{E458A3B0-1491-BF71-AA3F-B6F8421F1454}"/>
                    </a:ext>
                  </a:extLst>
                </p:cNvPr>
                <p:cNvPicPr/>
                <p:nvPr/>
              </p:nvPicPr>
              <p:blipFill>
                <a:blip r:embed="rId5"/>
                <a:stretch>
                  <a:fillRect/>
                </a:stretch>
              </p:blipFill>
              <p:spPr>
                <a:xfrm>
                  <a:off x="4982120" y="1121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CA9C1AF-0A04-5EC5-C0D9-6E3B93A887B6}"/>
                    </a:ext>
                  </a:extLst>
                </p14:cNvPr>
                <p14:cNvContentPartPr/>
                <p14:nvPr/>
              </p14:nvContentPartPr>
              <p14:xfrm>
                <a:off x="4988240" y="1127480"/>
                <a:ext cx="360" cy="360"/>
              </p14:xfrm>
            </p:contentPart>
          </mc:Choice>
          <mc:Fallback xmlns="">
            <p:pic>
              <p:nvPicPr>
                <p:cNvPr id="12" name="Ink 11">
                  <a:extLst>
                    <a:ext uri="{FF2B5EF4-FFF2-40B4-BE49-F238E27FC236}">
                      <a16:creationId xmlns:a16="http://schemas.microsoft.com/office/drawing/2014/main" id="{CCA9C1AF-0A04-5EC5-C0D9-6E3B93A887B6}"/>
                    </a:ext>
                  </a:extLst>
                </p:cNvPr>
                <p:cNvPicPr/>
                <p:nvPr/>
              </p:nvPicPr>
              <p:blipFill>
                <a:blip r:embed="rId5"/>
                <a:stretch>
                  <a:fillRect/>
                </a:stretch>
              </p:blipFill>
              <p:spPr>
                <a:xfrm>
                  <a:off x="4982120" y="1121360"/>
                  <a:ext cx="12600" cy="12600"/>
                </a:xfrm>
                <a:prstGeom prst="rect">
                  <a:avLst/>
                </a:prstGeom>
              </p:spPr>
            </p:pic>
          </mc:Fallback>
        </mc:AlternateContent>
      </p:grpSp>
      <p:pic>
        <p:nvPicPr>
          <p:cNvPr id="15" name="Picture 14" descr="A screenshot of a computer&#10;&#10;Description automatically generated">
            <a:extLst>
              <a:ext uri="{FF2B5EF4-FFF2-40B4-BE49-F238E27FC236}">
                <a16:creationId xmlns:a16="http://schemas.microsoft.com/office/drawing/2014/main" id="{CAD936B5-02F2-15DE-6B29-F942AB2330F5}"/>
              </a:ext>
            </a:extLst>
          </p:cNvPr>
          <p:cNvPicPr>
            <a:picLocks noChangeAspect="1"/>
          </p:cNvPicPr>
          <p:nvPr/>
        </p:nvPicPr>
        <p:blipFill rotWithShape="1">
          <a:blip r:embed="rId11">
            <a:extLst>
              <a:ext uri="{28A0092B-C50C-407E-A947-70E740481C1C}">
                <a14:useLocalDpi xmlns:a14="http://schemas.microsoft.com/office/drawing/2010/main" val="0"/>
              </a:ext>
            </a:extLst>
          </a:blip>
          <a:srcRect t="13391"/>
          <a:stretch/>
        </p:blipFill>
        <p:spPr>
          <a:xfrm>
            <a:off x="382928" y="1559279"/>
            <a:ext cx="9000251" cy="4384718"/>
          </a:xfrm>
          <a:prstGeom prst="rect">
            <a:avLst/>
          </a:prstGeom>
        </p:spPr>
      </p:pic>
    </p:spTree>
    <p:extLst>
      <p:ext uri="{BB962C8B-B14F-4D97-AF65-F5344CB8AC3E}">
        <p14:creationId xmlns:p14="http://schemas.microsoft.com/office/powerpoint/2010/main" val="140807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323850" y="860080"/>
            <a:ext cx="7311120"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Project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250A248-EB9F-BFC7-E8B7-BE6E1ED022FB}"/>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BOOKING MICROSERVICES</a:t>
            </a:r>
          </a:p>
        </p:txBody>
      </p:sp>
      <p:pic>
        <p:nvPicPr>
          <p:cNvPr id="5" name="Picture 4" descr="A screenshot of a computer program&#10;&#10;Description automatically generated">
            <a:extLst>
              <a:ext uri="{FF2B5EF4-FFF2-40B4-BE49-F238E27FC236}">
                <a16:creationId xmlns:a16="http://schemas.microsoft.com/office/drawing/2014/main" id="{304B5259-587A-D443-D598-DA053FD28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1" y="2223972"/>
            <a:ext cx="5303520" cy="298323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5FB0149E-4197-9BD3-B5E0-04EBE6240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841" y="2267220"/>
            <a:ext cx="5303520" cy="2983230"/>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323849" y="880400"/>
            <a:ext cx="7198627"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Project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8E1DD25-4B33-EF5E-D40F-90FE621AD5C3}"/>
              </a:ext>
            </a:extLst>
          </p:cNvPr>
          <p:cNvSpPr txBox="1"/>
          <p:nvPr/>
        </p:nvSpPr>
        <p:spPr>
          <a:xfrm>
            <a:off x="7731760" y="872000"/>
            <a:ext cx="4368800" cy="523220"/>
          </a:xfrm>
          <a:prstGeom prst="rect">
            <a:avLst/>
          </a:prstGeom>
          <a:noFill/>
        </p:spPr>
        <p:txBody>
          <a:bodyPr wrap="square" rtlCol="0">
            <a:spAutoFit/>
          </a:bodyPr>
          <a:lstStyle/>
          <a:p>
            <a:r>
              <a:rPr lang="en-IN" sz="2800" b="1" dirty="0">
                <a:solidFill>
                  <a:schemeClr val="bg1"/>
                </a:solidFill>
              </a:rPr>
              <a:t>PLANE MICROSERVICES</a:t>
            </a:r>
          </a:p>
        </p:txBody>
      </p:sp>
      <p:pic>
        <p:nvPicPr>
          <p:cNvPr id="12" name="Picture 11" descr="A screenshot of a computer&#10;&#10;Description automatically generated">
            <a:extLst>
              <a:ext uri="{FF2B5EF4-FFF2-40B4-BE49-F238E27FC236}">
                <a16:creationId xmlns:a16="http://schemas.microsoft.com/office/drawing/2014/main" id="{68084757-6731-D8BF-E92C-B2A731C43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72" y="1843822"/>
            <a:ext cx="5875865" cy="330517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090E3A4-AB02-6B09-2B24-B371C36515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733" y="1843821"/>
            <a:ext cx="5875864" cy="3305174"/>
          </a:xfrm>
          <a:prstGeom prst="rect">
            <a:avLst/>
          </a:prstGeom>
        </p:spPr>
      </p:pic>
    </p:spTree>
    <p:extLst>
      <p:ext uri="{BB962C8B-B14F-4D97-AF65-F5344CB8AC3E}">
        <p14:creationId xmlns:p14="http://schemas.microsoft.com/office/powerpoint/2010/main" val="3652557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526</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__styreneB_5d855b</vt:lpstr>
      <vt:lpstr>Arial</vt:lpstr>
      <vt:lpstr>Calibri</vt:lpstr>
      <vt:lpstr>Calibri Light</vt:lpstr>
      <vt:lpstr>Courier New</vt:lpstr>
      <vt:lpstr>Google Sans</vt:lpstr>
      <vt:lpstr>Helvetica</vt:lpstr>
      <vt:lpstr>Neue Machina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Selva Rajamuralikanth</cp:lastModifiedBy>
  <cp:revision>37</cp:revision>
  <dcterms:created xsi:type="dcterms:W3CDTF">2023-02-09T10:19:33Z</dcterms:created>
  <dcterms:modified xsi:type="dcterms:W3CDTF">2024-08-26T11:00:16Z</dcterms:modified>
</cp:coreProperties>
</file>